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4" r:id="rId8"/>
    <p:sldId id="261" r:id="rId9"/>
    <p:sldId id="262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92" d="100"/>
          <a:sy n="92" d="100"/>
        </p:scale>
        <p:origin x="90" y="2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10/18/2016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10/18/2016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10/18/2016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10/18/2016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10/18/2016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10/18/2016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10/18/2016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10/18/2016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10/18/2016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10/18/2016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10/18/2016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10/18/2016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/>
              <a:t>Cybersecurity of Medical </a:t>
            </a:r>
            <a:r>
              <a:rPr lang="en-US" dirty="0" smtClean="0"/>
              <a:t>Devices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cap="none" dirty="0" smtClean="0"/>
              <a:t>Christopher Kersbergen, JD </a:t>
            </a:r>
          </a:p>
          <a:p>
            <a:pPr algn="ctr"/>
            <a:r>
              <a:rPr lang="en-US" cap="none" dirty="0" smtClean="0"/>
              <a:t> </a:t>
            </a:r>
            <a:r>
              <a:rPr lang="en-US" cap="none" dirty="0"/>
              <a:t>O</a:t>
            </a:r>
            <a:r>
              <a:rPr lang="en-US" cap="none" dirty="0" smtClean="0"/>
              <a:t>ctober 14, 2016</a:t>
            </a:r>
            <a:endParaRPr lang="en-US" cap="none" dirty="0"/>
          </a:p>
        </p:txBody>
      </p:sp>
      <p:sp>
        <p:nvSpPr>
          <p:cNvPr id="4" name="TextBox 3"/>
          <p:cNvSpPr txBox="1"/>
          <p:nvPr/>
        </p:nvSpPr>
        <p:spPr>
          <a:xfrm rot="2379470">
            <a:off x="5681523" y="3992636"/>
            <a:ext cx="392646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solidFill>
                  <a:schemeClr val="tx1">
                    <a:lumMod val="65000"/>
                  </a:schemeClr>
                </a:solidFill>
              </a:rPr>
              <a:t>Copyright</a:t>
            </a:r>
            <a:endParaRPr lang="en-US" sz="5400" dirty="0">
              <a:solidFill>
                <a:schemeClr val="tx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54896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the problem?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2008 – Pacemaker hack</a:t>
            </a:r>
          </a:p>
          <a:p>
            <a:r>
              <a:rPr lang="en-US" dirty="0"/>
              <a:t>2011 – Insulin Pump hack </a:t>
            </a:r>
          </a:p>
          <a:p>
            <a:r>
              <a:rPr lang="en-US" dirty="0"/>
              <a:t>2013 – Discovery of a wide range of vulnerabilities: surgical and anesthesia devices, ventilators, infusion pumps, defibrillators, patient monitors, laboratory equipment </a:t>
            </a:r>
          </a:p>
          <a:p>
            <a:r>
              <a:rPr lang="en-US" dirty="0"/>
              <a:t>2015 - </a:t>
            </a:r>
            <a:r>
              <a:rPr lang="en-US" dirty="0" err="1"/>
              <a:t>Hospira</a:t>
            </a:r>
            <a:r>
              <a:rPr lang="en-US" dirty="0"/>
              <a:t> </a:t>
            </a:r>
            <a:r>
              <a:rPr lang="en-US" dirty="0" err="1"/>
              <a:t>Symbiq</a:t>
            </a:r>
            <a:r>
              <a:rPr lang="en-US" dirty="0"/>
              <a:t> Infusion System vulnerabilities</a:t>
            </a:r>
          </a:p>
          <a:p>
            <a:r>
              <a:rPr lang="en-US" dirty="0"/>
              <a:t>2016 – Vulnerabilities reported in St Jude Medical manufactured pacemakers</a:t>
            </a:r>
          </a:p>
          <a:p>
            <a:r>
              <a:rPr lang="en-US" dirty="0"/>
              <a:t>2016 – Johnson &amp; Johnson alerts users of cybersecurity vulnerability in insulin pumps.</a:t>
            </a:r>
          </a:p>
        </p:txBody>
      </p:sp>
      <p:sp>
        <p:nvSpPr>
          <p:cNvPr id="4" name="TextBox 3"/>
          <p:cNvSpPr txBox="1"/>
          <p:nvPr/>
        </p:nvSpPr>
        <p:spPr>
          <a:xfrm rot="2379470">
            <a:off x="5681523" y="3992636"/>
            <a:ext cx="392646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solidFill>
                  <a:schemeClr val="tx1">
                    <a:lumMod val="65000"/>
                  </a:schemeClr>
                </a:solidFill>
              </a:rPr>
              <a:t>Copyright</a:t>
            </a:r>
            <a:endParaRPr lang="en-US" sz="5400" dirty="0">
              <a:solidFill>
                <a:schemeClr val="tx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024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9056" y="92279"/>
            <a:ext cx="12082943" cy="6476301"/>
          </a:xfrm>
        </p:spPr>
      </p:pic>
      <p:sp>
        <p:nvSpPr>
          <p:cNvPr id="4" name="TextBox 3"/>
          <p:cNvSpPr txBox="1"/>
          <p:nvPr/>
        </p:nvSpPr>
        <p:spPr>
          <a:xfrm rot="2379470">
            <a:off x="5681523" y="3992636"/>
            <a:ext cx="392646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solidFill>
                  <a:schemeClr val="tx1">
                    <a:lumMod val="65000"/>
                  </a:schemeClr>
                </a:solidFill>
              </a:rPr>
              <a:t>Copyright</a:t>
            </a:r>
            <a:endParaRPr lang="en-US" sz="5400" dirty="0">
              <a:solidFill>
                <a:schemeClr val="tx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33094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are medical devices being </a:t>
            </a:r>
            <a:r>
              <a:rPr lang="en-US" dirty="0" smtClean="0"/>
              <a:t>attacked?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Enormous profit from stealing patient health information</a:t>
            </a:r>
          </a:p>
          <a:p>
            <a:r>
              <a:rPr lang="en-US" dirty="0"/>
              <a:t>No ability to scan for viruses and malware</a:t>
            </a:r>
          </a:p>
          <a:p>
            <a:r>
              <a:rPr lang="en-US" dirty="0"/>
              <a:t>Unsecured connections</a:t>
            </a:r>
          </a:p>
          <a:p>
            <a:r>
              <a:rPr lang="en-US" dirty="0"/>
              <a:t>Hardcoded passwords</a:t>
            </a:r>
          </a:p>
          <a:p>
            <a:r>
              <a:rPr lang="en-US" dirty="0"/>
              <a:t>Outdated operating systems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 rot="2379470">
            <a:off x="5681523" y="3992636"/>
            <a:ext cx="392646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solidFill>
                  <a:schemeClr val="tx1">
                    <a:lumMod val="65000"/>
                  </a:schemeClr>
                </a:solidFill>
              </a:rPr>
              <a:t>Copyright</a:t>
            </a:r>
            <a:endParaRPr lang="en-US" sz="5400" dirty="0">
              <a:solidFill>
                <a:schemeClr val="tx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57390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is cybersecurity of </a:t>
            </a:r>
            <a:r>
              <a:rPr lang="en-US"/>
              <a:t>medical devices </a:t>
            </a:r>
            <a:r>
              <a:rPr lang="en-US" dirty="0"/>
              <a:t>being addressed?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Food and Drug Administration </a:t>
            </a:r>
            <a:r>
              <a:rPr lang="en-US" dirty="0" smtClean="0"/>
              <a:t>Guidance</a:t>
            </a:r>
          </a:p>
          <a:p>
            <a:pPr lvl="1"/>
            <a:r>
              <a:rPr lang="en-US" dirty="0" smtClean="0"/>
              <a:t>Shared Responsibility</a:t>
            </a:r>
          </a:p>
          <a:p>
            <a:pPr lvl="1"/>
            <a:r>
              <a:rPr lang="en-US" dirty="0" smtClean="0"/>
              <a:t>Risk Management Programs</a:t>
            </a:r>
          </a:p>
          <a:p>
            <a:pPr lvl="1"/>
            <a:r>
              <a:rPr lang="en-US" dirty="0" smtClean="0"/>
              <a:t>Routine Updates and Patches</a:t>
            </a:r>
          </a:p>
          <a:p>
            <a:pPr lvl="1"/>
            <a:r>
              <a:rPr lang="en-US" dirty="0" smtClean="0"/>
              <a:t>Essential Clinical Performance</a:t>
            </a:r>
          </a:p>
          <a:p>
            <a:pPr lvl="1"/>
            <a:r>
              <a:rPr lang="en-US" dirty="0" smtClean="0"/>
              <a:t>Controlled and Uncontrolled Risks</a:t>
            </a:r>
          </a:p>
          <a:p>
            <a:pPr lvl="1"/>
            <a:r>
              <a:rPr lang="en-US" dirty="0" smtClean="0"/>
              <a:t>Information Sharing and Analysis Organizations (ISAO)</a:t>
            </a:r>
          </a:p>
          <a:p>
            <a:pPr lvl="1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 rot="2379470">
            <a:off x="5681523" y="3992636"/>
            <a:ext cx="392646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solidFill>
                  <a:schemeClr val="tx1">
                    <a:lumMod val="65000"/>
                  </a:schemeClr>
                </a:solidFill>
              </a:rPr>
              <a:t>Copyright</a:t>
            </a:r>
            <a:endParaRPr lang="en-US" sz="5400" dirty="0">
              <a:solidFill>
                <a:schemeClr val="tx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37478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Essential Clinical Performance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Manufacturer defined </a:t>
            </a:r>
          </a:p>
          <a:p>
            <a:r>
              <a:rPr lang="en-US" dirty="0" smtClean="0"/>
              <a:t>Uncontrolled Risk = Serious Injury or Death</a:t>
            </a:r>
          </a:p>
          <a:p>
            <a:r>
              <a:rPr lang="en-US" dirty="0" smtClean="0"/>
              <a:t>Controlled Risk = No Possibility of Injury or Death due to </a:t>
            </a:r>
            <a:r>
              <a:rPr lang="en-US" dirty="0"/>
              <a:t>V</a:t>
            </a:r>
            <a:r>
              <a:rPr lang="en-US" dirty="0" smtClean="0"/>
              <a:t>ulnerability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 rot="2379470">
            <a:off x="5681523" y="4013418"/>
            <a:ext cx="392646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solidFill>
                  <a:schemeClr val="tx1">
                    <a:lumMod val="65000"/>
                  </a:schemeClr>
                </a:solidFill>
              </a:rPr>
              <a:t>Copyright</a:t>
            </a:r>
            <a:endParaRPr lang="en-US" sz="5400" dirty="0">
              <a:solidFill>
                <a:schemeClr val="tx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19050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Information Sharing and Analysis Organizations (ISAO)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Marketplace for Information with all Stakeholders</a:t>
            </a:r>
          </a:p>
          <a:p>
            <a:r>
              <a:rPr lang="en-US" dirty="0" smtClean="0"/>
              <a:t>Shared Vulnerabilities by All Stakeholders</a:t>
            </a:r>
          </a:p>
          <a:p>
            <a:r>
              <a:rPr lang="en-US" dirty="0" smtClean="0"/>
              <a:t>Incentives for Joining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 rot="2379470">
            <a:off x="5681523" y="3992636"/>
            <a:ext cx="392646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solidFill>
                  <a:schemeClr val="tx1">
                    <a:lumMod val="65000"/>
                  </a:schemeClr>
                </a:solidFill>
              </a:rPr>
              <a:t>Copyright</a:t>
            </a:r>
            <a:endParaRPr lang="en-US" sz="5400" dirty="0">
              <a:solidFill>
                <a:schemeClr val="tx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9884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is there room for Improvement?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Patient Privacy Issues Not Addressed</a:t>
            </a:r>
          </a:p>
          <a:p>
            <a:pPr lvl="1"/>
            <a:r>
              <a:rPr lang="en-US" dirty="0" smtClean="0"/>
              <a:t>Physical Safety</a:t>
            </a:r>
          </a:p>
          <a:p>
            <a:pPr lvl="1"/>
            <a:r>
              <a:rPr lang="en-US" dirty="0" smtClean="0"/>
              <a:t>Information Safety</a:t>
            </a:r>
          </a:p>
          <a:p>
            <a:r>
              <a:rPr lang="en-US" dirty="0" smtClean="0"/>
              <a:t>ISAOs poorly defined</a:t>
            </a:r>
          </a:p>
          <a:p>
            <a:pPr lvl="1"/>
            <a:r>
              <a:rPr lang="en-US" dirty="0" smtClean="0"/>
              <a:t>Inherent Risks with ISAOs</a:t>
            </a:r>
          </a:p>
          <a:p>
            <a:pPr lvl="1"/>
            <a:r>
              <a:rPr lang="en-US" dirty="0" smtClean="0"/>
              <a:t>Opportunists Have Access to Vulnerability Information</a:t>
            </a:r>
          </a:p>
        </p:txBody>
      </p:sp>
      <p:sp>
        <p:nvSpPr>
          <p:cNvPr id="4" name="TextBox 3"/>
          <p:cNvSpPr txBox="1"/>
          <p:nvPr/>
        </p:nvSpPr>
        <p:spPr>
          <a:xfrm rot="2379470">
            <a:off x="5681523" y="3992636"/>
            <a:ext cx="392646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solidFill>
                  <a:schemeClr val="tx1">
                    <a:lumMod val="65000"/>
                  </a:schemeClr>
                </a:solidFill>
              </a:rPr>
              <a:t>Copyright</a:t>
            </a:r>
            <a:endParaRPr lang="en-US" sz="5400" dirty="0">
              <a:solidFill>
                <a:schemeClr val="tx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6974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Requirements, not Just Recommendations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 rot="2379470">
            <a:off x="5681523" y="3992636"/>
            <a:ext cx="392646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solidFill>
                  <a:schemeClr val="tx1">
                    <a:lumMod val="65000"/>
                  </a:schemeClr>
                </a:solidFill>
              </a:rPr>
              <a:t>Copyright</a:t>
            </a:r>
            <a:endParaRPr lang="en-US" sz="5400" dirty="0">
              <a:solidFill>
                <a:schemeClr val="tx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117592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1884</TotalTime>
  <Words>242</Words>
  <Application>Microsoft Office PowerPoint</Application>
  <PresentationFormat>Widescreen</PresentationFormat>
  <Paragraphs>52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Century Gothic</vt:lpstr>
      <vt:lpstr>Wingdings 3</vt:lpstr>
      <vt:lpstr>Ion</vt:lpstr>
      <vt:lpstr>Cybersecurity of Medical Devices </vt:lpstr>
      <vt:lpstr>What is the problem?</vt:lpstr>
      <vt:lpstr>PowerPoint Presentation</vt:lpstr>
      <vt:lpstr>Why are medical devices being attacked?</vt:lpstr>
      <vt:lpstr>How is cybersecurity of medical devices being addressed?</vt:lpstr>
      <vt:lpstr>Essential Clinical Performance </vt:lpstr>
      <vt:lpstr>Information Sharing and Analysis Organizations (ISAO) </vt:lpstr>
      <vt:lpstr>Where is there room for Improvement? </vt:lpstr>
      <vt:lpstr>Conclusion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Cybersecurity of Medical Devices</dc:title>
  <dc:creator>Chris K</dc:creator>
  <cp:lastModifiedBy>Kathleen Perez</cp:lastModifiedBy>
  <cp:revision>8</cp:revision>
  <dcterms:created xsi:type="dcterms:W3CDTF">2016-10-12T14:32:20Z</dcterms:created>
  <dcterms:modified xsi:type="dcterms:W3CDTF">2016-10-18T16:57:01Z</dcterms:modified>
</cp:coreProperties>
</file>